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56" r:id="rId3"/>
    <p:sldId id="273" r:id="rId4"/>
    <p:sldId id="269" r:id="rId5"/>
    <p:sldId id="270" r:id="rId6"/>
    <p:sldId id="271" r:id="rId7"/>
    <p:sldId id="272" r:id="rId8"/>
    <p:sldId id="259" r:id="rId9"/>
    <p:sldId id="274" r:id="rId10"/>
    <p:sldId id="268" r:id="rId11"/>
    <p:sldId id="260" r:id="rId12"/>
    <p:sldId id="275" r:id="rId13"/>
    <p:sldId id="276" r:id="rId14"/>
    <p:sldId id="277"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791" autoAdjust="0"/>
  </p:normalViewPr>
  <p:slideViewPr>
    <p:cSldViewPr>
      <p:cViewPr>
        <p:scale>
          <a:sx n="79" d="100"/>
          <a:sy n="79" d="100"/>
        </p:scale>
        <p:origin x="-11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636DDC-E5D2-419A-B623-6D017F73CDFB}" type="datetimeFigureOut">
              <a:rPr lang="en-US" smtClean="0"/>
              <a:pPr/>
              <a:t>4/20/2019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07DCB0-FBF8-45A5-AFDE-E7AA00A51199}" type="slidenum">
              <a:rPr lang="en-US" smtClean="0"/>
              <a:pPr/>
              <a:t>‹#›</a:t>
            </a:fld>
            <a:endParaRPr lang="en-US"/>
          </a:p>
        </p:txBody>
      </p:sp>
    </p:spTree>
    <p:extLst>
      <p:ext uri="{BB962C8B-B14F-4D97-AF65-F5344CB8AC3E}">
        <p14:creationId xmlns:p14="http://schemas.microsoft.com/office/powerpoint/2010/main" val="123386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Mexico is defined by the unique geographical</a:t>
            </a:r>
            <a:r>
              <a:rPr lang="en-US" baseline="0" dirty="0" smtClean="0"/>
              <a:t> features. </a:t>
            </a:r>
            <a:r>
              <a:rPr lang="en-US" b="0" dirty="0" smtClean="0"/>
              <a:t>It</a:t>
            </a:r>
            <a:r>
              <a:rPr lang="en-US" b="1" dirty="0" smtClean="0"/>
              <a:t> </a:t>
            </a:r>
            <a:r>
              <a:rPr lang="en-US" dirty="0" smtClean="0"/>
              <a:t>is a land of extremes, with high mountains and deep canyons in the center of the country, sweeping deserts in the north, and dense rain forests in the south and east. Mountains cover much of </a:t>
            </a:r>
            <a:r>
              <a:rPr lang="en-US" b="0" dirty="0" smtClean="0"/>
              <a:t>Mexico</a:t>
            </a:r>
            <a:r>
              <a:rPr lang="en-US" dirty="0" smtClean="0"/>
              <a:t>. Mexican society is characterized by extremes of wealth and poverty, with a limited middle class wedged between an elite cadre of landowners and investors on the one hand and masses of rural and urban poor on the other. But in spite of the challenges it faces as a developing country, Mexico is one of the chief economic and political forces in Latin America.</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2</a:t>
            </a:fld>
            <a:endParaRPr lang="en-US"/>
          </a:p>
        </p:txBody>
      </p:sp>
    </p:spTree>
    <p:extLst>
      <p:ext uri="{BB962C8B-B14F-4D97-AF65-F5344CB8AC3E}">
        <p14:creationId xmlns:p14="http://schemas.microsoft.com/office/powerpoint/2010/main" val="809842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Mexican houses are as old as since when Mexico was built in 1324, actually there are various types of houses in Mexico, which has influenced many American architectural designs many houses are with white stucco walls and red tile roofs they have several arched and rounded windows, and their doors usually wooden,  most have interior floors tiled. The most common type of pollution in Mexico is air pollution, caused by hydrocarbons released into the air. Equally, there is a lack adequate clean water and deforestation, and this evidenced through the clearing of the forest. There are signs of land pollution seen through deposition of solid waste particularly garbage.</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Mexico, there are fair playing grounds, swimming pools, and shower facilities and recreational space for adults, which are well. Maintained by the recreation department, You may want to spend a leisurely afternoon sunning, swimming, picnicking, fishing, playing tennis, watching, or relaxing.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Mexican</a:t>
            </a:r>
            <a:r>
              <a:rPr lang="en-US" sz="1200" kern="1200" baseline="0" dirty="0" smtClean="0">
                <a:solidFill>
                  <a:schemeClr val="tx1"/>
                </a:solidFill>
                <a:latin typeface="+mn-lt"/>
                <a:ea typeface="+mn-ea"/>
                <a:cs typeface="+mn-cs"/>
              </a:rPr>
              <a:t> community also has an </a:t>
            </a:r>
            <a:r>
              <a:rPr lang="en-US" sz="1200" kern="1200" dirty="0" smtClean="0">
                <a:solidFill>
                  <a:schemeClr val="tx1"/>
                </a:solidFill>
                <a:latin typeface="+mn-lt"/>
                <a:ea typeface="+mn-ea"/>
                <a:cs typeface="+mn-cs"/>
              </a:rPr>
              <a:t>extensive transportation networking;</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 spot check through the windshield survey results shows the prevalence of public transport with several buses and taxis. People also cycle and walk around the streets</a:t>
            </a:r>
            <a:r>
              <a:rPr lang="en-US" sz="1200" kern="1200" baseline="0" dirty="0" smtClean="0">
                <a:solidFill>
                  <a:schemeClr val="tx1"/>
                </a:solidFill>
                <a:latin typeface="+mn-lt"/>
                <a:ea typeface="+mn-ea"/>
                <a:cs typeface="+mn-cs"/>
              </a:rPr>
              <a:t> while </a:t>
            </a:r>
            <a:r>
              <a:rPr lang="en-US" sz="1200" kern="1200" dirty="0" smtClean="0">
                <a:solidFill>
                  <a:schemeClr val="tx1"/>
                </a:solidFill>
                <a:latin typeface="+mn-lt"/>
                <a:ea typeface="+mn-ea"/>
                <a:cs typeface="+mn-cs"/>
              </a:rPr>
              <a:t>the existence of airports and railway</a:t>
            </a:r>
            <a:r>
              <a:rPr lang="en-US" sz="1200" kern="1200" baseline="0" dirty="0" smtClean="0">
                <a:solidFill>
                  <a:schemeClr val="tx1"/>
                </a:solidFill>
                <a:latin typeface="+mn-lt"/>
                <a:ea typeface="+mn-ea"/>
                <a:cs typeface="+mn-cs"/>
              </a:rPr>
              <a:t> lines</a:t>
            </a:r>
            <a:r>
              <a:rPr lang="en-US" sz="1200" kern="1200" dirty="0" smtClean="0">
                <a:solidFill>
                  <a:schemeClr val="tx1"/>
                </a:solidFill>
                <a:latin typeface="+mn-lt"/>
                <a:ea typeface="+mn-ea"/>
                <a:cs typeface="+mn-cs"/>
              </a:rPr>
              <a:t> guarantees use of flight and trains for transport. Cars experience greater traffic congestion, pollution, and road safety challenges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due to the large numbers and ineffective</a:t>
            </a:r>
            <a:r>
              <a:rPr lang="en-US" sz="1200" kern="1200" baseline="0" dirty="0" smtClean="0">
                <a:solidFill>
                  <a:schemeClr val="tx1"/>
                </a:solidFill>
                <a:latin typeface="+mn-lt"/>
                <a:ea typeface="+mn-ea"/>
                <a:cs typeface="+mn-cs"/>
              </a:rPr>
              <a:t> planning of the transportation network in the </a:t>
            </a:r>
            <a:r>
              <a:rPr lang="en-US" sz="1200" kern="1200" dirty="0" smtClean="0">
                <a:solidFill>
                  <a:schemeClr val="tx1"/>
                </a:solidFill>
                <a:latin typeface="+mn-lt"/>
                <a:ea typeface="+mn-ea"/>
                <a:cs typeface="+mn-cs"/>
              </a:rPr>
              <a:t>streets.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is excellent evidence of protection services in Mexico, with police seen on the streets,  with firefighting and control vehicles seen on the streets. And also vehicles offering sewerage facilities taking a ride around Mexico with water treatment facilities in the scene.</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Christianity is the dominant religion in Mexico, with many churches observed around the Mexican city, Catholic churches are dominant with various Protestant and Mormonism churches seen around and </a:t>
            </a:r>
            <a:r>
              <a:rPr lang="en-US" sz="1200" kern="1200" dirty="0" err="1" smtClean="0">
                <a:solidFill>
                  <a:schemeClr val="tx1"/>
                </a:solidFill>
                <a:latin typeface="+mn-lt"/>
                <a:ea typeface="+mn-ea"/>
                <a:cs typeface="+mn-cs"/>
              </a:rPr>
              <a:t>nonchristian</a:t>
            </a:r>
            <a:r>
              <a:rPr lang="en-US" sz="1200" kern="1200" dirty="0" smtClean="0">
                <a:solidFill>
                  <a:schemeClr val="tx1"/>
                </a:solidFill>
                <a:latin typeface="+mn-lt"/>
                <a:ea typeface="+mn-ea"/>
                <a:cs typeface="+mn-cs"/>
              </a:rPr>
              <a:t> religions such as Islam, Buddhism, and paganism constituting less than 10 percent in Mexico.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many international schools in the Mexican city, with also many urban public schools and also several private schools. Several high schools, elementary, intermediate and also colleges and universities widely concentrated within the Mexican city.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both private and public healthcare systems in Mexico with the quality of this facility being high; there are also several pharmaceutical shops in the streets this shows the level of seriousness the government and the people of Mexico have. To ascertain their efforts of putting in place sustainable healthcare systems.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Generally speaking, Mexico </a:t>
            </a:r>
            <a:r>
              <a:rPr lang="en-US" sz="1200" kern="1200" dirty="0" err="1" smtClean="0">
                <a:solidFill>
                  <a:schemeClr val="tx1"/>
                </a:solidFill>
                <a:latin typeface="+mn-lt"/>
                <a:ea typeface="+mn-ea"/>
                <a:cs typeface="+mn-cs"/>
              </a:rPr>
              <a:t>constute</a:t>
            </a:r>
            <a:r>
              <a:rPr lang="en-US" sz="1200" kern="1200" dirty="0" smtClean="0">
                <a:solidFill>
                  <a:schemeClr val="tx1"/>
                </a:solidFill>
                <a:latin typeface="+mn-lt"/>
                <a:ea typeface="+mn-ea"/>
                <a:cs typeface="+mn-cs"/>
              </a:rPr>
              <a:t> of several ethnic groups, with Amerindians and Mexicans of European heritage also taking the lead. The indigenous Mexican people have intermarried. Spanish is the national language.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Politically, there are more than two dominant political parties in Mexico, but prevalence is given to those parties that secure representation in Congress.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several gangs within the Mexican city, with the government seriously addressing criminality and extremism as seen in the billboards and posters within the Mexican streets.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 feels fantastic taking a ride in Mexico, the people are welcoming and generous, Mexico has its uniqueness in it cuisines music clothing, architecture and history which can also be felt notable is the landscape which can not be compared to any other. However, I would not prefer working or living in Mexico since there are few opportunities to grow economically which limits one's potential, justifying the reason why many Mexicans go to the US and also there are high poverty levels with corruption at its the peak.</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Mexico is a place I would want to live with my family or even work. Discrimination or any form of prejudice is limited or existent in the Mexican community. Individual autonomy is highly valued and people respect each other’s culture. The economy is still fragile despite stronger partnerships with the U.S. and Canada. Work environment is favorable with private investments the most welcomed areas of economic improvement by the residents of the community.</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People love classic American music apart from the Community-based music. </a:t>
            </a:r>
            <a:r>
              <a:rPr lang="en-US" sz="1200" kern="1200" dirty="0" smtClean="0">
                <a:solidFill>
                  <a:schemeClr val="tx1"/>
                </a:solidFill>
                <a:latin typeface="+mn-lt"/>
                <a:ea typeface="+mn-ea"/>
                <a:cs typeface="+mn-cs"/>
              </a:rPr>
              <a:t>The community has strong attachment to music and native dances. English songs are also often played in the community</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10</a:t>
            </a:fld>
            <a:endParaRPr lang="en-US"/>
          </a:p>
        </p:txBody>
      </p:sp>
    </p:spTree>
    <p:extLst>
      <p:ext uri="{BB962C8B-B14F-4D97-AF65-F5344CB8AC3E}">
        <p14:creationId xmlns:p14="http://schemas.microsoft.com/office/powerpoint/2010/main" val="446911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 gap that exists in Mexico is dealing with air pollution menace, and air pollution has concerned Mexicans, environmentalist and even health experts, the city's pollution continues to spread out, the linkage has been made between the high school absenteeism among the children and even heart problems among the elderly, and causes of childhood asthmas. </a:t>
            </a:r>
          </a:p>
        </p:txBody>
      </p:sp>
      <p:sp>
        <p:nvSpPr>
          <p:cNvPr id="4" name="Slide Number Placeholder 3"/>
          <p:cNvSpPr>
            <a:spLocks noGrp="1"/>
          </p:cNvSpPr>
          <p:nvPr>
            <p:ph type="sldNum" sz="quarter" idx="10"/>
          </p:nvPr>
        </p:nvSpPr>
        <p:spPr/>
        <p:txBody>
          <a:bodyPr/>
          <a:lstStyle/>
          <a:p>
            <a:fld id="{8207DCB0-FBF8-45A5-AFDE-E7AA00A51199}" type="slidenum">
              <a:rPr lang="en-US" smtClean="0"/>
              <a:pPr/>
              <a:t>11</a:t>
            </a:fld>
            <a:endParaRPr lang="en-US"/>
          </a:p>
        </p:txBody>
      </p:sp>
    </p:spTree>
    <p:extLst>
      <p:ext uri="{BB962C8B-B14F-4D97-AF65-F5344CB8AC3E}">
        <p14:creationId xmlns:p14="http://schemas.microsoft.com/office/powerpoint/2010/main" val="4000681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Mexican government should take seriously, the pollution menace and put in place intervention measures, measures such as curbing deforestation but rather should intervene in doing civic education and </a:t>
            </a:r>
            <a:r>
              <a:rPr lang="en-US" sz="1200" kern="1200" dirty="0" err="1" smtClean="0">
                <a:solidFill>
                  <a:schemeClr val="tx1"/>
                </a:solidFill>
                <a:latin typeface="+mn-lt"/>
                <a:ea typeface="+mn-ea"/>
                <a:cs typeface="+mn-cs"/>
              </a:rPr>
              <a:t>reaforestation</a:t>
            </a:r>
            <a:r>
              <a:rPr lang="en-US" sz="1200" kern="1200" dirty="0" smtClean="0">
                <a:solidFill>
                  <a:schemeClr val="tx1"/>
                </a:solidFill>
                <a:latin typeface="+mn-lt"/>
                <a:ea typeface="+mn-ea"/>
                <a:cs typeface="+mn-cs"/>
              </a:rPr>
              <a:t>. Existence of gangs continue to threaten the security of the community. The gangs run drug business in the community. There is need to address this issues to save the face of future generation. </a:t>
            </a:r>
          </a:p>
          <a:p>
            <a:r>
              <a:rPr lang="en-US" sz="1200" kern="1200" dirty="0" smtClean="0">
                <a:solidFill>
                  <a:schemeClr val="tx1"/>
                </a:solidFill>
                <a:latin typeface="+mn-lt"/>
                <a:ea typeface="+mn-ea"/>
                <a:cs typeface="+mn-cs"/>
              </a:rPr>
              <a: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207DCB0-FBF8-45A5-AFDE-E7AA00A51199}"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Mexico has a rich geographical and cultural diversity; it boast of more than 11,000 coastline and diverse terrain ranging from mountains, forest to desert as well as it being an indigenous city and enjoys free trade and has established itself as a prime location for companies exporting to the world largest economy. Therefore it attracts significant investment. Furthermore, it enjoys a diverse culture reflected in its cuisines, therefore Mexico has a higher capability to do more and improve its economy and the life of its citizens.</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93E056-5E8D-4E77-A0F3-6F8B84382B47}" type="datetimeFigureOut">
              <a:rPr lang="en-US" smtClean="0"/>
              <a:pPr/>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93E056-5E8D-4E77-A0F3-6F8B84382B47}" type="datetimeFigureOut">
              <a:rPr lang="en-US" smtClean="0"/>
              <a:pPr/>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93E056-5E8D-4E77-A0F3-6F8B84382B47}" type="datetimeFigureOut">
              <a:rPr lang="en-US" smtClean="0"/>
              <a:pPr/>
              <a:t>4/20/2019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6B40A-17A0-4550-8EC5-35A90B42E20E}"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93E056-5E8D-4E77-A0F3-6F8B84382B47}" type="datetimeFigureOut">
              <a:rPr lang="en-US" smtClean="0"/>
              <a:pPr/>
              <a:t>4/20/2019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3E056-5E8D-4E77-A0F3-6F8B84382B47}" type="datetimeFigureOut">
              <a:rPr lang="en-US" smtClean="0"/>
              <a:pPr/>
              <a:t>4/20/2019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4/20/2019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4/20/2019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9000"/>
            <a:lum/>
          </a:blip>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C93E056-5E8D-4E77-A0F3-6F8B84382B47}" type="datetimeFigureOut">
              <a:rPr lang="en-US" smtClean="0"/>
              <a:pPr/>
              <a:t>4/20/2019</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F66B40A-17A0-4550-8EC5-35A90B42E2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Rjw0AhiC0x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youtube.com/watch?v=ao-xiKd8E2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Windshield survey </a:t>
            </a:r>
            <a:endParaRPr lang="en-US" dirty="0"/>
          </a:p>
        </p:txBody>
      </p:sp>
      <p:sp>
        <p:nvSpPr>
          <p:cNvPr id="5" name="Subtitle 4"/>
          <p:cNvSpPr>
            <a:spLocks noGrp="1"/>
          </p:cNvSpPr>
          <p:nvPr>
            <p:ph type="subTitle" idx="1"/>
          </p:nvPr>
        </p:nvSpPr>
        <p:spPr>
          <a:xfrm>
            <a:off x="1066800" y="3429000"/>
            <a:ext cx="6400800" cy="1752600"/>
          </a:xfrm>
        </p:spPr>
        <p:txBody>
          <a:bodyPr/>
          <a:lstStyle/>
          <a:p>
            <a:pPr algn="ctr"/>
            <a:r>
              <a:rPr lang="en-US" dirty="0" smtClean="0"/>
              <a:t>Mexico Community</a:t>
            </a:r>
            <a:endParaRPr lang="en-US" dirty="0"/>
          </a:p>
        </p:txBody>
      </p:sp>
    </p:spTree>
    <p:extLst>
      <p:ext uri="{BB962C8B-B14F-4D97-AF65-F5344CB8AC3E}">
        <p14:creationId xmlns:p14="http://schemas.microsoft.com/office/powerpoint/2010/main" val="1579952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457200"/>
            <a:ext cx="6553200" cy="533400"/>
          </a:xfrm>
        </p:spPr>
        <p:txBody>
          <a:bodyPr>
            <a:normAutofit fontScale="90000"/>
          </a:bodyPr>
          <a:lstStyle/>
          <a:p>
            <a:pPr algn="ctr"/>
            <a:r>
              <a:rPr lang="en-US" dirty="0" smtClean="0"/>
              <a:t>Introduction</a:t>
            </a:r>
            <a:endParaRPr lang="en-US" dirty="0"/>
          </a:p>
        </p:txBody>
      </p:sp>
      <p:sp>
        <p:nvSpPr>
          <p:cNvPr id="5" name="Content Placeholder 4"/>
          <p:cNvSpPr>
            <a:spLocks noGrp="1"/>
          </p:cNvSpPr>
          <p:nvPr>
            <p:ph idx="1"/>
          </p:nvPr>
        </p:nvSpPr>
        <p:spPr>
          <a:xfrm>
            <a:off x="152400" y="990600"/>
            <a:ext cx="8839200" cy="5486400"/>
          </a:xfrm>
        </p:spPr>
        <p:txBody>
          <a:bodyPr>
            <a:normAutofit/>
          </a:bodyPr>
          <a:lstStyle/>
          <a:p>
            <a:pPr>
              <a:lnSpc>
                <a:spcPct val="200000"/>
              </a:lnSpc>
              <a:buFont typeface="Wingdings" pitchFamily="2" charset="2"/>
              <a:buChar char="Ø"/>
            </a:pPr>
            <a:r>
              <a:rPr lang="en-US" sz="2000" dirty="0">
                <a:latin typeface="Constantia" pitchFamily="18" charset="0"/>
              </a:rPr>
              <a:t>Mexico is a country of southern North </a:t>
            </a:r>
            <a:r>
              <a:rPr lang="en-US" sz="2000" dirty="0" smtClean="0">
                <a:latin typeface="Constantia" pitchFamily="18" charset="0"/>
              </a:rPr>
              <a:t>America.</a:t>
            </a:r>
          </a:p>
          <a:p>
            <a:pPr>
              <a:lnSpc>
                <a:spcPct val="200000"/>
              </a:lnSpc>
              <a:buFont typeface="Wingdings" pitchFamily="2" charset="2"/>
              <a:buChar char="Ø"/>
            </a:pPr>
            <a:r>
              <a:rPr lang="en-US" sz="2000" dirty="0">
                <a:latin typeface="Constantia" pitchFamily="18" charset="0"/>
              </a:rPr>
              <a:t>I</a:t>
            </a:r>
            <a:r>
              <a:rPr lang="en-US" sz="2000" dirty="0" smtClean="0">
                <a:latin typeface="Constantia" pitchFamily="18" charset="0"/>
              </a:rPr>
              <a:t>s </a:t>
            </a:r>
            <a:r>
              <a:rPr lang="en-US" sz="2000" dirty="0">
                <a:latin typeface="Constantia" pitchFamily="18" charset="0"/>
              </a:rPr>
              <a:t>the third largest country of Latin America. </a:t>
            </a:r>
          </a:p>
          <a:p>
            <a:pPr>
              <a:lnSpc>
                <a:spcPct val="200000"/>
              </a:lnSpc>
              <a:buFont typeface="Wingdings" pitchFamily="2" charset="2"/>
              <a:buChar char="Ø"/>
            </a:pPr>
            <a:r>
              <a:rPr lang="en-US" sz="2000" dirty="0" smtClean="0">
                <a:latin typeface="Constantia" pitchFamily="18" charset="0"/>
              </a:rPr>
              <a:t>Mexico has an array of interesting and unique geographical features.</a:t>
            </a:r>
          </a:p>
          <a:p>
            <a:pPr>
              <a:lnSpc>
                <a:spcPct val="200000"/>
              </a:lnSpc>
              <a:buFont typeface="Wingdings" pitchFamily="2" charset="2"/>
              <a:buChar char="Ø"/>
            </a:pPr>
            <a:r>
              <a:rPr lang="en-US" sz="2000" dirty="0">
                <a:latin typeface="Constantia" pitchFamily="18" charset="0"/>
              </a:rPr>
              <a:t>I</a:t>
            </a:r>
            <a:r>
              <a:rPr lang="en-US" sz="2000" dirty="0" smtClean="0">
                <a:latin typeface="Constantia" pitchFamily="18" charset="0"/>
              </a:rPr>
              <a:t>t is among the most fascinating areas to explore in the world.</a:t>
            </a:r>
          </a:p>
          <a:p>
            <a:pPr>
              <a:lnSpc>
                <a:spcPct val="200000"/>
              </a:lnSpc>
              <a:buFont typeface="Wingdings" pitchFamily="2" charset="2"/>
              <a:buChar char="Ø"/>
            </a:pPr>
            <a:r>
              <a:rPr lang="en-US" sz="2000" dirty="0" smtClean="0">
                <a:latin typeface="Constantia" pitchFamily="18" charset="0"/>
              </a:rPr>
              <a:t>The community is characterized by extremes of wealth and poverty.</a:t>
            </a:r>
          </a:p>
          <a:p>
            <a:pPr>
              <a:lnSpc>
                <a:spcPct val="200000"/>
              </a:lnSpc>
              <a:buFont typeface="Wingdings" pitchFamily="2" charset="2"/>
              <a:buChar char="Ø"/>
            </a:pPr>
            <a:r>
              <a:rPr lang="en-US" sz="2000" dirty="0" smtClean="0">
                <a:latin typeface="Constantia" pitchFamily="18" charset="0"/>
              </a:rPr>
              <a:t>An economic and political force in Latin America.</a:t>
            </a:r>
          </a:p>
          <a:p>
            <a:pPr>
              <a:buFont typeface="Wingdings" pitchFamily="2" charset="2"/>
              <a:buChar char="Ø"/>
            </a:pPr>
            <a:endParaRPr lang="en-US" sz="2000" dirty="0"/>
          </a:p>
        </p:txBody>
      </p:sp>
    </p:spTree>
    <p:extLst>
      <p:ext uri="{BB962C8B-B14F-4D97-AF65-F5344CB8AC3E}">
        <p14:creationId xmlns:p14="http://schemas.microsoft.com/office/powerpoint/2010/main" val="1595925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6781800" cy="685800"/>
          </a:xfrm>
        </p:spPr>
        <p:txBody>
          <a:bodyPr>
            <a:normAutofit fontScale="90000"/>
          </a:bodyPr>
          <a:lstStyle/>
          <a:p>
            <a:pPr algn="ctr"/>
            <a:r>
              <a:rPr lang="en-US" dirty="0" smtClean="0"/>
              <a:t>Basasea chick Falls park</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4488" r="14488"/>
          <a:stretch>
            <a:fillRect/>
          </a:stretch>
        </p:blipFill>
        <p:spPr bwMode="auto">
          <a:xfrm>
            <a:off x="228600" y="2590800"/>
            <a:ext cx="8686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81000" y="1524000"/>
            <a:ext cx="8610600" cy="1114408"/>
          </a:xfrm>
          <a:prstGeom prst="rect">
            <a:avLst/>
          </a:prstGeom>
        </p:spPr>
        <p:txBody>
          <a:bodyPr wrap="square">
            <a:spAutoFit/>
          </a:bodyPr>
          <a:lstStyle/>
          <a:p>
            <a:pPr>
              <a:lnSpc>
                <a:spcPct val="200000"/>
              </a:lnSpc>
              <a:buFont typeface="Wingdings" pitchFamily="2" charset="2"/>
              <a:buChar char="Ø"/>
            </a:pPr>
            <a:r>
              <a:rPr lang="en-US" dirty="0" smtClean="0"/>
              <a:t>Basasea Chick Falls Park is an example of the exceptional scenes in Mexico, one of the community assets.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6019800" cy="533400"/>
          </a:xfrm>
        </p:spPr>
        <p:txBody>
          <a:bodyPr>
            <a:normAutofit fontScale="90000"/>
          </a:bodyPr>
          <a:lstStyle/>
          <a:p>
            <a:pPr algn="ctr"/>
            <a:r>
              <a:rPr lang="en-US" dirty="0" smtClean="0"/>
              <a:t>Introduction Cont…</a:t>
            </a:r>
            <a:endParaRPr lang="en-US" dirty="0"/>
          </a:p>
        </p:txBody>
      </p:sp>
      <p:sp>
        <p:nvSpPr>
          <p:cNvPr id="3" name="Content Placeholder 2"/>
          <p:cNvSpPr>
            <a:spLocks noGrp="1"/>
          </p:cNvSpPr>
          <p:nvPr>
            <p:ph idx="1"/>
          </p:nvPr>
        </p:nvSpPr>
        <p:spPr>
          <a:xfrm>
            <a:off x="152400" y="914400"/>
            <a:ext cx="8991600" cy="5943600"/>
          </a:xfrm>
        </p:spPr>
        <p:txBody>
          <a:bodyPr>
            <a:normAutofit/>
          </a:bodyPr>
          <a:lstStyle/>
          <a:p>
            <a:pPr>
              <a:lnSpc>
                <a:spcPct val="200000"/>
              </a:lnSpc>
              <a:buFont typeface="Wingdings" pitchFamily="2" charset="2"/>
              <a:buChar char="Ø"/>
            </a:pPr>
            <a:r>
              <a:rPr lang="en-US" sz="2000" dirty="0" smtClean="0">
                <a:latin typeface="Constantia" pitchFamily="18" charset="0"/>
              </a:rPr>
              <a:t>Houses in the community are based are influenced by many American architectural design. </a:t>
            </a:r>
          </a:p>
          <a:p>
            <a:pPr>
              <a:lnSpc>
                <a:spcPct val="200000"/>
              </a:lnSpc>
              <a:buFont typeface="Wingdings" pitchFamily="2" charset="2"/>
              <a:buChar char="Ø"/>
            </a:pPr>
            <a:r>
              <a:rPr lang="en-US" sz="2000" dirty="0" smtClean="0">
                <a:latin typeface="Constantia" pitchFamily="18" charset="0"/>
              </a:rPr>
              <a:t>Some  houses are as old as when Mexico was established in 1324.</a:t>
            </a:r>
          </a:p>
          <a:p>
            <a:pPr>
              <a:lnSpc>
                <a:spcPct val="200000"/>
              </a:lnSpc>
              <a:buFont typeface="Wingdings" pitchFamily="2" charset="2"/>
              <a:buChar char="Ø"/>
            </a:pPr>
            <a:r>
              <a:rPr lang="en-US" sz="2000" dirty="0" smtClean="0">
                <a:latin typeface="Constantia" pitchFamily="18" charset="0"/>
              </a:rPr>
              <a:t>Air pollution is common while others such as water and land pollution exist in the community</a:t>
            </a:r>
            <a:r>
              <a:rPr lang="en-US" sz="2200" dirty="0" smtClean="0">
                <a:latin typeface="Constantia" pitchFamily="18" charset="0"/>
              </a:rPr>
              <a:t>.</a:t>
            </a:r>
          </a:p>
          <a:p>
            <a:pPr>
              <a:lnSpc>
                <a:spcPct val="200000"/>
              </a:lnSpc>
              <a:buFont typeface="Wingdings" pitchFamily="2" charset="2"/>
              <a:buChar char="Ø"/>
            </a:pPr>
            <a:endParaRPr lang="en-US" sz="2200" dirty="0" smtClean="0">
              <a:latin typeface="Constantia" pitchFamily="18" charset="0"/>
            </a:endParaRPr>
          </a:p>
          <a:p>
            <a:pPr>
              <a:lnSpc>
                <a:spcPct val="200000"/>
              </a:lnSpc>
              <a:buFont typeface="Wingdings" pitchFamily="2" charset="2"/>
              <a:buChar char="Ø"/>
            </a:pPr>
            <a:endParaRPr lang="en-US" sz="2200" dirty="0">
              <a:latin typeface="Constantia" pitchFamily="18" charset="0"/>
            </a:endParaRPr>
          </a:p>
        </p:txBody>
      </p:sp>
      <p:pic>
        <p:nvPicPr>
          <p:cNvPr id="5" name="Picture 2" descr="C:\Users\dan\Documents\2574-050-3E5EB688.jpg"/>
          <p:cNvPicPr>
            <a:picLocks noChangeAspect="1" noChangeArrowheads="1"/>
          </p:cNvPicPr>
          <p:nvPr/>
        </p:nvPicPr>
        <p:blipFill>
          <a:blip r:embed="rId3"/>
          <a:srcRect/>
          <a:stretch>
            <a:fillRect/>
          </a:stretch>
        </p:blipFill>
        <p:spPr bwMode="auto">
          <a:xfrm>
            <a:off x="2286000" y="3505200"/>
            <a:ext cx="6629400" cy="3200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391400" cy="609600"/>
          </a:xfrm>
        </p:spPr>
        <p:txBody>
          <a:bodyPr>
            <a:normAutofit fontScale="90000"/>
          </a:bodyPr>
          <a:lstStyle/>
          <a:p>
            <a:pPr algn="ctr"/>
            <a:r>
              <a:rPr lang="en-US" dirty="0" smtClean="0"/>
              <a:t>Introduction Cont…</a:t>
            </a:r>
            <a:endParaRPr lang="en-US" dirty="0"/>
          </a:p>
        </p:txBody>
      </p:sp>
      <p:sp>
        <p:nvSpPr>
          <p:cNvPr id="3" name="Content Placeholder 2"/>
          <p:cNvSpPr>
            <a:spLocks noGrp="1"/>
          </p:cNvSpPr>
          <p:nvPr>
            <p:ph idx="1"/>
          </p:nvPr>
        </p:nvSpPr>
        <p:spPr>
          <a:xfrm>
            <a:off x="152400" y="1143000"/>
            <a:ext cx="8839200" cy="5562600"/>
          </a:xfrm>
        </p:spPr>
        <p:txBody>
          <a:bodyPr>
            <a:normAutofit fontScale="92500" lnSpcReduction="10000"/>
          </a:bodyPr>
          <a:lstStyle/>
          <a:p>
            <a:pPr>
              <a:lnSpc>
                <a:spcPct val="200000"/>
              </a:lnSpc>
              <a:buFont typeface="Wingdings" pitchFamily="2" charset="2"/>
              <a:buChar char="Ø"/>
            </a:pPr>
            <a:r>
              <a:rPr lang="en-US" sz="2000" dirty="0" smtClean="0">
                <a:latin typeface="Constantia" pitchFamily="18" charset="0"/>
              </a:rPr>
              <a:t>Recreation facilities in the community include swimming pools, playing grounds, and public shower facilities for adults, among others.</a:t>
            </a:r>
          </a:p>
          <a:p>
            <a:pPr>
              <a:lnSpc>
                <a:spcPct val="200000"/>
              </a:lnSpc>
              <a:buFont typeface="Wingdings" pitchFamily="2" charset="2"/>
              <a:buChar char="Ø"/>
            </a:pPr>
            <a:r>
              <a:rPr lang="en-US" sz="2000" dirty="0" smtClean="0">
                <a:latin typeface="Constantia" pitchFamily="18" charset="0"/>
              </a:rPr>
              <a:t> people sunbath, fish, play tennis, do picnics, as part of recreation.</a:t>
            </a:r>
          </a:p>
          <a:p>
            <a:pPr>
              <a:lnSpc>
                <a:spcPct val="200000"/>
              </a:lnSpc>
              <a:buFont typeface="Wingdings" pitchFamily="2" charset="2"/>
              <a:buChar char="Ø"/>
            </a:pPr>
            <a:r>
              <a:rPr lang="en-US" sz="2000" dirty="0" smtClean="0">
                <a:latin typeface="Constantia" pitchFamily="18" charset="0"/>
              </a:rPr>
              <a:t>Transport network in Mexico is extensive with presence of roads, airport, and railway lines.</a:t>
            </a:r>
          </a:p>
          <a:p>
            <a:pPr>
              <a:lnSpc>
                <a:spcPct val="200000"/>
              </a:lnSpc>
              <a:buFont typeface="Wingdings" pitchFamily="2" charset="2"/>
              <a:buChar char="Ø"/>
            </a:pPr>
            <a:r>
              <a:rPr lang="en-US" sz="2000" dirty="0" smtClean="0">
                <a:latin typeface="Constantia" pitchFamily="18" charset="0"/>
              </a:rPr>
              <a:t>People also cycle and walk around the streets congested with cars.</a:t>
            </a:r>
          </a:p>
          <a:p>
            <a:pPr>
              <a:lnSpc>
                <a:spcPct val="200000"/>
              </a:lnSpc>
              <a:buFont typeface="Wingdings" pitchFamily="2" charset="2"/>
              <a:buChar char="Ø"/>
            </a:pPr>
            <a:r>
              <a:rPr lang="en-US" sz="2000" dirty="0" smtClean="0">
                <a:latin typeface="Constantia" pitchFamily="18" charset="0"/>
              </a:rPr>
              <a:t>Regarding the community’s security, there are excellent protection services.</a:t>
            </a:r>
          </a:p>
          <a:p>
            <a:pPr>
              <a:lnSpc>
                <a:spcPct val="200000"/>
              </a:lnSpc>
              <a:buFont typeface="Wingdings" pitchFamily="2" charset="2"/>
              <a:buChar char="Ø"/>
            </a:pPr>
            <a:r>
              <a:rPr lang="en-US" sz="2000" dirty="0" smtClean="0">
                <a:latin typeface="Constantia" pitchFamily="18" charset="0"/>
              </a:rPr>
              <a:t>Police are everywhere in the streets, firefighting services are readily available as well as sewerage services.</a:t>
            </a:r>
          </a:p>
          <a:p>
            <a:pPr>
              <a:lnSpc>
                <a:spcPct val="200000"/>
              </a:lnSpc>
            </a:pPr>
            <a:endParaRPr lang="en-US" sz="2200" dirty="0">
              <a:latin typeface="Constant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srcRect/>
          <a:stretch>
            <a:fillRect/>
          </a:stretch>
        </p:blipFill>
        <p:spPr bwMode="auto">
          <a:xfrm>
            <a:off x="304800" y="381000"/>
            <a:ext cx="8686800" cy="3733800"/>
          </a:xfrm>
          <a:prstGeom prst="rect">
            <a:avLst/>
          </a:prstGeom>
          <a:noFill/>
          <a:ln w="9525">
            <a:noFill/>
            <a:miter lim="800000"/>
            <a:headEnd/>
            <a:tailEnd/>
          </a:ln>
          <a:effectLst/>
        </p:spPr>
      </p:pic>
      <p:sp>
        <p:nvSpPr>
          <p:cNvPr id="4" name="Rectangle 3"/>
          <p:cNvSpPr/>
          <p:nvPr/>
        </p:nvSpPr>
        <p:spPr>
          <a:xfrm>
            <a:off x="5791200" y="3810000"/>
            <a:ext cx="3200400" cy="307777"/>
          </a:xfrm>
          <a:prstGeom prst="rect">
            <a:avLst/>
          </a:prstGeom>
        </p:spPr>
        <p:txBody>
          <a:bodyPr wrap="square">
            <a:spAutoFit/>
          </a:bodyPr>
          <a:lstStyle/>
          <a:p>
            <a:r>
              <a:rPr lang="en-US" sz="1400" dirty="0" smtClean="0">
                <a:solidFill>
                  <a:srgbClr val="002060"/>
                </a:solidFill>
              </a:rPr>
              <a:t>Alameda park photocredit@Alamy</a:t>
            </a:r>
            <a:endParaRPr lang="en-US" sz="1400" dirty="0">
              <a:solidFill>
                <a:srgbClr val="002060"/>
              </a:solidFill>
            </a:endParaRPr>
          </a:p>
        </p:txBody>
      </p:sp>
      <p:pic>
        <p:nvPicPr>
          <p:cNvPr id="2052" name="Picture 4" descr="C:\Users\dan\Documents\20914voom_1.JPG"/>
          <p:cNvPicPr>
            <a:picLocks noChangeAspect="1" noChangeArrowheads="1"/>
          </p:cNvPicPr>
          <p:nvPr/>
        </p:nvPicPr>
        <p:blipFill>
          <a:blip r:embed="rId4"/>
          <a:srcRect/>
          <a:stretch>
            <a:fillRect/>
          </a:stretch>
        </p:blipFill>
        <p:spPr bwMode="auto">
          <a:xfrm>
            <a:off x="304800" y="4191000"/>
            <a:ext cx="8686800" cy="2514600"/>
          </a:xfrm>
          <a:prstGeom prst="rect">
            <a:avLst/>
          </a:prstGeom>
          <a:noFill/>
        </p:spPr>
      </p:pic>
      <p:sp>
        <p:nvSpPr>
          <p:cNvPr id="7" name="Rectangle 6"/>
          <p:cNvSpPr/>
          <p:nvPr/>
        </p:nvSpPr>
        <p:spPr>
          <a:xfrm>
            <a:off x="5334000" y="6324600"/>
            <a:ext cx="3990598" cy="307777"/>
          </a:xfrm>
          <a:prstGeom prst="rect">
            <a:avLst/>
          </a:prstGeom>
        </p:spPr>
        <p:txBody>
          <a:bodyPr wrap="square">
            <a:spAutoFit/>
          </a:bodyPr>
          <a:lstStyle/>
          <a:p>
            <a:r>
              <a:rPr lang="en-US" sz="1400" dirty="0" smtClean="0">
                <a:solidFill>
                  <a:srgbClr val="00B0F0"/>
                </a:solidFill>
              </a:rPr>
              <a:t>Photo credit @ Mexico news network</a:t>
            </a:r>
            <a:endParaRPr lang="en-US" sz="1400" dirty="0">
              <a:solidFill>
                <a:srgbClr val="00B0F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33400"/>
            <a:ext cx="5867400" cy="533400"/>
          </a:xfrm>
        </p:spPr>
        <p:txBody>
          <a:bodyPr>
            <a:normAutofit fontScale="90000"/>
          </a:bodyPr>
          <a:lstStyle/>
          <a:p>
            <a:pPr algn="ctr"/>
            <a:r>
              <a:rPr lang="en-US" dirty="0" smtClean="0"/>
              <a:t>Introduction Cont…</a:t>
            </a:r>
            <a:endParaRPr lang="en-US" dirty="0"/>
          </a:p>
        </p:txBody>
      </p:sp>
      <p:sp>
        <p:nvSpPr>
          <p:cNvPr id="3" name="Content Placeholder 2"/>
          <p:cNvSpPr>
            <a:spLocks noGrp="1"/>
          </p:cNvSpPr>
          <p:nvPr>
            <p:ph idx="1"/>
          </p:nvPr>
        </p:nvSpPr>
        <p:spPr>
          <a:xfrm>
            <a:off x="152400" y="990600"/>
            <a:ext cx="8839200" cy="5715000"/>
          </a:xfrm>
        </p:spPr>
        <p:txBody>
          <a:bodyPr>
            <a:normAutofit fontScale="92500" lnSpcReduction="20000"/>
          </a:bodyPr>
          <a:lstStyle/>
          <a:p>
            <a:pPr>
              <a:lnSpc>
                <a:spcPct val="200000"/>
              </a:lnSpc>
              <a:buFont typeface="Wingdings" pitchFamily="2" charset="2"/>
              <a:buChar char="Ø"/>
            </a:pPr>
            <a:r>
              <a:rPr lang="en-US" sz="2000" dirty="0" smtClean="0">
                <a:latin typeface="Constantia" pitchFamily="18" charset="0"/>
              </a:rPr>
              <a:t>Christianity is the dominant religion with Churches all over the community.</a:t>
            </a:r>
          </a:p>
          <a:p>
            <a:pPr>
              <a:lnSpc>
                <a:spcPct val="200000"/>
              </a:lnSpc>
              <a:buFont typeface="Wingdings" pitchFamily="2" charset="2"/>
              <a:buChar char="Ø"/>
            </a:pPr>
            <a:r>
              <a:rPr lang="en-US" sz="2000" dirty="0" smtClean="0">
                <a:latin typeface="Constantia" pitchFamily="18" charset="0"/>
              </a:rPr>
              <a:t>International schools dominate education in Mexican city with several elementary, high school, colleges, and universities also present.</a:t>
            </a:r>
          </a:p>
          <a:p>
            <a:pPr>
              <a:lnSpc>
                <a:spcPct val="200000"/>
              </a:lnSpc>
              <a:buFont typeface="Wingdings" pitchFamily="2" charset="2"/>
              <a:buChar char="Ø"/>
            </a:pPr>
            <a:r>
              <a:rPr lang="en-US" sz="2000" dirty="0" smtClean="0">
                <a:latin typeface="Constantia" pitchFamily="18" charset="0"/>
              </a:rPr>
              <a:t>Healthcare system comprise of public and private hospitals with several pharmaceutical shops across the streets; quality services are offered.</a:t>
            </a:r>
          </a:p>
          <a:p>
            <a:pPr>
              <a:lnSpc>
                <a:spcPct val="200000"/>
              </a:lnSpc>
              <a:buFont typeface="Wingdings" pitchFamily="2" charset="2"/>
              <a:buChar char="Ø"/>
            </a:pPr>
            <a:r>
              <a:rPr lang="en-US" sz="2000" dirty="0" smtClean="0">
                <a:latin typeface="Constantia" pitchFamily="18" charset="0"/>
              </a:rPr>
              <a:t>The community comprise of several ethnic groups including  Amerindians, Mexican of European heritage, indigenous Mexicans.</a:t>
            </a:r>
          </a:p>
          <a:p>
            <a:pPr>
              <a:lnSpc>
                <a:spcPct val="200000"/>
              </a:lnSpc>
              <a:buFont typeface="Wingdings" pitchFamily="2" charset="2"/>
              <a:buChar char="Ø"/>
            </a:pPr>
            <a:r>
              <a:rPr lang="en-US" sz="2000" dirty="0" smtClean="0">
                <a:latin typeface="Constantia" pitchFamily="18" charset="0"/>
              </a:rPr>
              <a:t>Main language is Spanish.</a:t>
            </a:r>
          </a:p>
          <a:p>
            <a:pPr>
              <a:lnSpc>
                <a:spcPct val="200000"/>
              </a:lnSpc>
              <a:buFont typeface="Wingdings" pitchFamily="2" charset="2"/>
              <a:buChar char="Ø"/>
            </a:pPr>
            <a:r>
              <a:rPr lang="en-US" sz="2000" dirty="0" smtClean="0">
                <a:latin typeface="Constantia" pitchFamily="18" charset="0"/>
              </a:rPr>
              <a:t>There are two dominant political parties while gangs continue terrorize people in the Mexican society.</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Subjective Feelings</a:t>
            </a:r>
            <a:endParaRPr lang="en-US" dirty="0"/>
          </a:p>
        </p:txBody>
      </p:sp>
      <p:sp>
        <p:nvSpPr>
          <p:cNvPr id="6" name="Content Placeholder 5"/>
          <p:cNvSpPr>
            <a:spLocks noGrp="1"/>
          </p:cNvSpPr>
          <p:nvPr>
            <p:ph idx="1"/>
          </p:nvPr>
        </p:nvSpPr>
        <p:spPr>
          <a:xfrm>
            <a:off x="152400" y="1219200"/>
            <a:ext cx="8763000" cy="5486400"/>
          </a:xfrm>
        </p:spPr>
        <p:txBody>
          <a:bodyPr>
            <a:normAutofit/>
          </a:bodyPr>
          <a:lstStyle/>
          <a:p>
            <a:pPr>
              <a:lnSpc>
                <a:spcPct val="200000"/>
              </a:lnSpc>
              <a:buFont typeface="Wingdings" pitchFamily="2" charset="2"/>
              <a:buChar char="Ø"/>
            </a:pPr>
            <a:r>
              <a:rPr lang="en-US" sz="2000" dirty="0" smtClean="0">
                <a:latin typeface="Constantia" pitchFamily="18" charset="0"/>
              </a:rPr>
              <a:t>A ride around the community is a fantastic and memorable one.</a:t>
            </a:r>
          </a:p>
          <a:p>
            <a:pPr>
              <a:lnSpc>
                <a:spcPct val="200000"/>
              </a:lnSpc>
              <a:buFont typeface="Wingdings" pitchFamily="2" charset="2"/>
              <a:buChar char="Ø"/>
            </a:pPr>
            <a:r>
              <a:rPr lang="en-US" sz="2000" dirty="0" smtClean="0">
                <a:latin typeface="Constantia" pitchFamily="18" charset="0"/>
              </a:rPr>
              <a:t>People are very welcoming.</a:t>
            </a:r>
          </a:p>
          <a:p>
            <a:pPr>
              <a:lnSpc>
                <a:spcPct val="200000"/>
              </a:lnSpc>
              <a:buFont typeface="Wingdings" pitchFamily="2" charset="2"/>
              <a:buChar char="Ø"/>
            </a:pPr>
            <a:r>
              <a:rPr lang="en-US" sz="2000" dirty="0" smtClean="0">
                <a:latin typeface="Constantia" pitchFamily="18" charset="0"/>
              </a:rPr>
              <a:t>The people of Mexico have a general culture of welcoming people.</a:t>
            </a:r>
            <a:endParaRPr lang="en-US" sz="2000" dirty="0">
              <a:latin typeface="Constantia" pitchFamily="18" charset="0"/>
            </a:endParaRPr>
          </a:p>
          <a:p>
            <a:pPr>
              <a:lnSpc>
                <a:spcPct val="200000"/>
              </a:lnSpc>
              <a:buFont typeface="Wingdings" pitchFamily="2" charset="2"/>
              <a:buChar char="Ø"/>
            </a:pPr>
            <a:r>
              <a:rPr lang="en-US" sz="2000" dirty="0" smtClean="0">
                <a:latin typeface="Constantia" pitchFamily="18" charset="0"/>
              </a:rPr>
              <a:t>There are unique </a:t>
            </a:r>
            <a:r>
              <a:rPr lang="en-US" sz="2000" dirty="0">
                <a:latin typeface="Constantia" pitchFamily="18" charset="0"/>
              </a:rPr>
              <a:t>cuisines, music , </a:t>
            </a:r>
            <a:r>
              <a:rPr lang="en-US" sz="2000" dirty="0" smtClean="0">
                <a:latin typeface="Constantia" pitchFamily="18" charset="0"/>
              </a:rPr>
              <a:t> and architecture.</a:t>
            </a:r>
          </a:p>
          <a:p>
            <a:pPr>
              <a:lnSpc>
                <a:spcPct val="200000"/>
              </a:lnSpc>
              <a:buFont typeface="Wingdings" pitchFamily="2" charset="2"/>
              <a:buChar char="Ø"/>
            </a:pPr>
            <a:r>
              <a:rPr lang="en-US" sz="2000" dirty="0" smtClean="0">
                <a:latin typeface="Constantia" pitchFamily="18" charset="0"/>
              </a:rPr>
              <a:t>The community has a Unique History which depicts its unique features</a:t>
            </a:r>
            <a:endParaRPr lang="en-US" sz="2000" dirty="0">
              <a:latin typeface="Constantia" pitchFamily="18" charset="0"/>
            </a:endParaRPr>
          </a:p>
          <a:p>
            <a:pPr>
              <a:lnSpc>
                <a:spcPct val="200000"/>
              </a:lnSpc>
              <a:buFont typeface="Wingdings" pitchFamily="2" charset="2"/>
              <a:buChar char="Ø"/>
            </a:pPr>
            <a:r>
              <a:rPr lang="en-US" sz="2000" dirty="0" smtClean="0">
                <a:latin typeface="Constantia" pitchFamily="18" charset="0"/>
              </a:rPr>
              <a:t> There are diverse </a:t>
            </a:r>
            <a:r>
              <a:rPr lang="en-US" sz="2000" dirty="0">
                <a:latin typeface="Constantia" pitchFamily="18" charset="0"/>
              </a:rPr>
              <a:t>culture and good </a:t>
            </a:r>
            <a:r>
              <a:rPr lang="en-US" sz="2000" dirty="0" smtClean="0">
                <a:latin typeface="Constantia" pitchFamily="18" charset="0"/>
              </a:rPr>
              <a:t>terrain which supports people form different backgrounds.</a:t>
            </a:r>
            <a:endParaRPr lang="en-US" sz="2000" dirty="0">
              <a:latin typeface="Constantia" pitchFamily="18" charset="0"/>
            </a:endParaRPr>
          </a:p>
          <a:p>
            <a:endParaRPr lang="en-US" dirty="0"/>
          </a:p>
        </p:txBody>
      </p:sp>
    </p:spTree>
    <p:extLst>
      <p:ext uri="{BB962C8B-B14F-4D97-AF65-F5344CB8AC3E}">
        <p14:creationId xmlns:p14="http://schemas.microsoft.com/office/powerpoint/2010/main" val="2658171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5334000" cy="609600"/>
          </a:xfrm>
        </p:spPr>
        <p:txBody>
          <a:bodyPr>
            <a:normAutofit fontScale="90000"/>
          </a:bodyPr>
          <a:lstStyle/>
          <a:p>
            <a:pPr algn="ctr"/>
            <a:r>
              <a:rPr lang="en-US" dirty="0" smtClean="0"/>
              <a:t>Subjective Feelings</a:t>
            </a:r>
            <a:endParaRPr lang="en-US" dirty="0"/>
          </a:p>
        </p:txBody>
      </p:sp>
      <p:sp>
        <p:nvSpPr>
          <p:cNvPr id="3" name="Content Placeholder 2"/>
          <p:cNvSpPr>
            <a:spLocks noGrp="1"/>
          </p:cNvSpPr>
          <p:nvPr>
            <p:ph idx="1"/>
          </p:nvPr>
        </p:nvSpPr>
        <p:spPr>
          <a:xfrm>
            <a:off x="152400" y="990600"/>
            <a:ext cx="8839200" cy="5715000"/>
          </a:xfrm>
        </p:spPr>
        <p:txBody>
          <a:bodyPr/>
          <a:lstStyle/>
          <a:p>
            <a:pPr>
              <a:lnSpc>
                <a:spcPct val="200000"/>
              </a:lnSpc>
              <a:buFont typeface="Wingdings" pitchFamily="2" charset="2"/>
              <a:buChar char="Ø"/>
            </a:pPr>
            <a:r>
              <a:rPr lang="en-US" sz="2000" dirty="0" smtClean="0">
                <a:latin typeface="Constantia" pitchFamily="18" charset="0"/>
              </a:rPr>
              <a:t>Mexico is a place I would want to live with my family or even work.</a:t>
            </a:r>
          </a:p>
          <a:p>
            <a:pPr>
              <a:lnSpc>
                <a:spcPct val="200000"/>
              </a:lnSpc>
              <a:buFont typeface="Wingdings" pitchFamily="2" charset="2"/>
              <a:buChar char="Ø"/>
            </a:pPr>
            <a:r>
              <a:rPr lang="en-US" sz="2000" dirty="0" smtClean="0">
                <a:latin typeface="Constantia" pitchFamily="18" charset="0"/>
              </a:rPr>
              <a:t>Discrimination or any form of prejudice is limited or existent in the Mexican community.</a:t>
            </a:r>
          </a:p>
          <a:p>
            <a:pPr>
              <a:lnSpc>
                <a:spcPct val="200000"/>
              </a:lnSpc>
              <a:buFont typeface="Wingdings" pitchFamily="2" charset="2"/>
              <a:buChar char="Ø"/>
            </a:pPr>
            <a:r>
              <a:rPr lang="en-US" sz="2000" dirty="0" smtClean="0">
                <a:latin typeface="Constantia" pitchFamily="18" charset="0"/>
              </a:rPr>
              <a:t>Individual autonomy is highly valued and people respect each other’s culture.</a:t>
            </a:r>
          </a:p>
          <a:p>
            <a:pPr>
              <a:lnSpc>
                <a:spcPct val="200000"/>
              </a:lnSpc>
              <a:buFont typeface="Wingdings" pitchFamily="2" charset="2"/>
              <a:buChar char="Ø"/>
            </a:pPr>
            <a:r>
              <a:rPr lang="en-US" sz="2000" dirty="0" smtClean="0">
                <a:latin typeface="Constantia" pitchFamily="18" charset="0"/>
              </a:rPr>
              <a:t>The economy is still fragile despite stronger partnerships with the U.S. and Canada.</a:t>
            </a:r>
          </a:p>
          <a:p>
            <a:pPr>
              <a:lnSpc>
                <a:spcPct val="200000"/>
              </a:lnSpc>
              <a:buFont typeface="Wingdings" pitchFamily="2" charset="2"/>
              <a:buChar char="Ø"/>
            </a:pPr>
            <a:r>
              <a:rPr lang="en-US" sz="2000" dirty="0" smtClean="0">
                <a:latin typeface="Constantia" pitchFamily="18" charset="0"/>
              </a:rPr>
              <a:t>Work environment is favorable with private investments the most welcomed areas of economic improvement by the residents of the community.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6248400" cy="762000"/>
          </a:xfrm>
        </p:spPr>
        <p:txBody>
          <a:bodyPr/>
          <a:lstStyle/>
          <a:p>
            <a:pPr algn="ctr"/>
            <a:r>
              <a:rPr lang="en-US" dirty="0" smtClean="0"/>
              <a:t> Subjective Feelings Cont…</a:t>
            </a:r>
            <a:endParaRPr lang="en-US" dirty="0"/>
          </a:p>
        </p:txBody>
      </p:sp>
      <p:sp>
        <p:nvSpPr>
          <p:cNvPr id="5" name="Content Placeholder 4"/>
          <p:cNvSpPr>
            <a:spLocks noGrp="1"/>
          </p:cNvSpPr>
          <p:nvPr>
            <p:ph idx="1"/>
          </p:nvPr>
        </p:nvSpPr>
        <p:spPr>
          <a:xfrm>
            <a:off x="457200" y="1219200"/>
            <a:ext cx="8229600" cy="5257800"/>
          </a:xfrm>
        </p:spPr>
        <p:txBody>
          <a:bodyPr>
            <a:normAutofit/>
          </a:bodyPr>
          <a:lstStyle/>
          <a:p>
            <a:pPr>
              <a:lnSpc>
                <a:spcPct val="200000"/>
              </a:lnSpc>
              <a:buFont typeface="Wingdings" pitchFamily="2" charset="2"/>
              <a:buChar char="Ø"/>
            </a:pPr>
            <a:r>
              <a:rPr lang="en-US" sz="2000" dirty="0" smtClean="0">
                <a:latin typeface="Constantia" pitchFamily="18" charset="0"/>
              </a:rPr>
              <a:t>The community has strong attachment to music and native dances.</a:t>
            </a:r>
          </a:p>
          <a:p>
            <a:pPr>
              <a:lnSpc>
                <a:spcPct val="200000"/>
              </a:lnSpc>
              <a:buFont typeface="Wingdings" pitchFamily="2" charset="2"/>
              <a:buChar char="Ø"/>
            </a:pPr>
            <a:r>
              <a:rPr lang="en-US" sz="2000" dirty="0" smtClean="0">
                <a:latin typeface="Constantia" pitchFamily="18" charset="0"/>
              </a:rPr>
              <a:t>English songs are also often played in the community</a:t>
            </a:r>
          </a:p>
          <a:p>
            <a:pPr>
              <a:lnSpc>
                <a:spcPct val="200000"/>
              </a:lnSpc>
              <a:buFont typeface="Wingdings" pitchFamily="2" charset="2"/>
              <a:buChar char="Ø"/>
            </a:pPr>
            <a:r>
              <a:rPr lang="en-US" sz="2000" dirty="0" smtClean="0">
                <a:latin typeface="Constantia" pitchFamily="18" charset="0"/>
              </a:rPr>
              <a:t>I observed two of the songs that are my favorite and still popular in the Mexican community:</a:t>
            </a:r>
          </a:p>
          <a:p>
            <a:pPr>
              <a:lnSpc>
                <a:spcPct val="200000"/>
              </a:lnSpc>
              <a:buFont typeface="Wingdings" pitchFamily="2" charset="2"/>
              <a:buChar char="Ø"/>
            </a:pPr>
            <a:r>
              <a:rPr lang="en-US" sz="2000" dirty="0" smtClean="0">
                <a:latin typeface="Constantia" pitchFamily="18" charset="0"/>
                <a:hlinkClick r:id="rId3"/>
              </a:rPr>
              <a:t>https://www.youtube.com/watch?v=Rjw0AhiC0x0</a:t>
            </a:r>
            <a:r>
              <a:rPr lang="en-US" sz="2000" dirty="0" smtClean="0">
                <a:latin typeface="Constantia" pitchFamily="18" charset="0"/>
              </a:rPr>
              <a:t> and </a:t>
            </a:r>
            <a:r>
              <a:rPr lang="en-US" sz="2000" dirty="0" smtClean="0">
                <a:latin typeface="Constantia" pitchFamily="18" charset="0"/>
                <a:hlinkClick r:id="rId4"/>
              </a:rPr>
              <a:t>https://www.youtube.com/watch?v=ao-xiKd8E2M</a:t>
            </a:r>
            <a:endParaRPr lang="en-US" sz="2000" dirty="0" smtClean="0">
              <a:latin typeface="Constantia" pitchFamily="18" charset="0"/>
            </a:endParaRPr>
          </a:p>
          <a:p>
            <a:pPr>
              <a:lnSpc>
                <a:spcPct val="200000"/>
              </a:lnSpc>
              <a:buNone/>
            </a:pPr>
            <a:endParaRPr lang="en-US" sz="2000" dirty="0">
              <a:latin typeface="Constantia" pitchFamily="18" charset="0"/>
            </a:endParaRPr>
          </a:p>
        </p:txBody>
      </p:sp>
    </p:spTree>
    <p:extLst>
      <p:ext uri="{BB962C8B-B14F-4D97-AF65-F5344CB8AC3E}">
        <p14:creationId xmlns:p14="http://schemas.microsoft.com/office/powerpoint/2010/main" val="14749663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09600"/>
            <a:ext cx="5334000" cy="609600"/>
          </a:xfrm>
        </p:spPr>
        <p:txBody>
          <a:bodyPr>
            <a:normAutofit fontScale="90000"/>
          </a:bodyPr>
          <a:lstStyle/>
          <a:p>
            <a:pPr algn="ctr"/>
            <a:r>
              <a:rPr lang="en-US" dirty="0" smtClean="0"/>
              <a:t>Community needs</a:t>
            </a:r>
            <a:endParaRPr lang="en-US" dirty="0"/>
          </a:p>
        </p:txBody>
      </p:sp>
      <p:sp>
        <p:nvSpPr>
          <p:cNvPr id="3" name="Content Placeholder 2"/>
          <p:cNvSpPr>
            <a:spLocks noGrp="1"/>
          </p:cNvSpPr>
          <p:nvPr>
            <p:ph idx="1"/>
          </p:nvPr>
        </p:nvSpPr>
        <p:spPr>
          <a:xfrm>
            <a:off x="152400" y="1143000"/>
            <a:ext cx="8839200" cy="556260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Through the survey, a number of problems were observed that need to be addressed in the community:</a:t>
            </a:r>
          </a:p>
          <a:p>
            <a:pPr>
              <a:lnSpc>
                <a:spcPct val="200000"/>
              </a:lnSpc>
              <a:buFont typeface="Wingdings" pitchFamily="2" charset="2"/>
              <a:buChar char="Ø"/>
            </a:pPr>
            <a:r>
              <a:rPr lang="en-US" sz="2000" dirty="0" smtClean="0">
                <a:latin typeface="Constantia" pitchFamily="18" charset="0"/>
              </a:rPr>
              <a:t>Air pollution: for the sake of the community’s health, air pollution need to be addressed. It is the most prevalent in Mexico. </a:t>
            </a:r>
          </a:p>
          <a:p>
            <a:pPr>
              <a:lnSpc>
                <a:spcPct val="200000"/>
              </a:lnSpc>
              <a:buFont typeface="Wingdings" pitchFamily="2" charset="2"/>
              <a:buChar char="Ø"/>
            </a:pPr>
            <a:r>
              <a:rPr lang="en-US" sz="2000" dirty="0" smtClean="0">
                <a:latin typeface="Constantia" pitchFamily="18" charset="0"/>
              </a:rPr>
              <a:t>The air quality needs to be improved</a:t>
            </a:r>
          </a:p>
          <a:p>
            <a:pPr>
              <a:lnSpc>
                <a:spcPct val="200000"/>
              </a:lnSpc>
              <a:buFont typeface="Wingdings" pitchFamily="2" charset="2"/>
              <a:buChar char="Ø"/>
            </a:pPr>
            <a:r>
              <a:rPr lang="en-US" sz="2000" dirty="0" smtClean="0">
                <a:latin typeface="Constantia" pitchFamily="18" charset="0"/>
              </a:rPr>
              <a:t> Fix the sources of pollution by:</a:t>
            </a:r>
          </a:p>
          <a:p>
            <a:pPr lvl="2">
              <a:lnSpc>
                <a:spcPct val="200000"/>
              </a:lnSpc>
              <a:buFont typeface="Wingdings" pitchFamily="2" charset="2"/>
              <a:buChar char="v"/>
            </a:pPr>
            <a:r>
              <a:rPr lang="en-US" dirty="0" smtClean="0">
                <a:latin typeface="Constantia" pitchFamily="18" charset="0"/>
              </a:rPr>
              <a:t>By introductions of cleaner forms of energy</a:t>
            </a:r>
          </a:p>
          <a:p>
            <a:pPr lvl="2">
              <a:lnSpc>
                <a:spcPct val="200000"/>
              </a:lnSpc>
              <a:buFont typeface="Wingdings" pitchFamily="2" charset="2"/>
              <a:buChar char="v"/>
            </a:pPr>
            <a:r>
              <a:rPr lang="en-US" dirty="0" smtClean="0">
                <a:latin typeface="Constantia" pitchFamily="18" charset="0"/>
              </a:rPr>
              <a:t>Civic </a:t>
            </a:r>
            <a:r>
              <a:rPr lang="en-US" dirty="0">
                <a:latin typeface="Constantia" pitchFamily="18" charset="0"/>
              </a:rPr>
              <a:t>education on environmental </a:t>
            </a:r>
            <a:r>
              <a:rPr lang="en-US" dirty="0" smtClean="0">
                <a:latin typeface="Constantia" pitchFamily="18" charset="0"/>
              </a:rPr>
              <a:t>conservation</a:t>
            </a:r>
          </a:p>
          <a:p>
            <a:pPr lvl="2">
              <a:lnSpc>
                <a:spcPct val="200000"/>
              </a:lnSpc>
              <a:buFont typeface="Wingdings" pitchFamily="2" charset="2"/>
              <a:buChar char="v"/>
            </a:pPr>
            <a:r>
              <a:rPr lang="en-US" dirty="0" smtClean="0">
                <a:latin typeface="Constantia" pitchFamily="18" charset="0"/>
              </a:rPr>
              <a:t>Educational </a:t>
            </a:r>
            <a:r>
              <a:rPr lang="en-US" dirty="0">
                <a:latin typeface="Constantia" pitchFamily="18" charset="0"/>
              </a:rPr>
              <a:t>C</a:t>
            </a:r>
            <a:r>
              <a:rPr lang="en-US" dirty="0" smtClean="0">
                <a:latin typeface="Constantia" pitchFamily="18" charset="0"/>
              </a:rPr>
              <a:t>ampaigns.</a:t>
            </a:r>
            <a:endParaRPr lang="en-US" dirty="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extLst>
      <p:ext uri="{BB962C8B-B14F-4D97-AF65-F5344CB8AC3E}">
        <p14:creationId xmlns:p14="http://schemas.microsoft.com/office/powerpoint/2010/main" val="3285882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6553200" cy="609600"/>
          </a:xfrm>
        </p:spPr>
        <p:txBody>
          <a:bodyPr>
            <a:normAutofit fontScale="90000"/>
          </a:bodyPr>
          <a:lstStyle/>
          <a:p>
            <a:pPr algn="ctr"/>
            <a:r>
              <a:rPr lang="en-US" dirty="0" smtClean="0"/>
              <a:t>Community Needs Cont…</a:t>
            </a:r>
            <a:endParaRPr lang="en-US" dirty="0"/>
          </a:p>
        </p:txBody>
      </p:sp>
      <p:sp>
        <p:nvSpPr>
          <p:cNvPr id="3" name="Content Placeholder 2"/>
          <p:cNvSpPr>
            <a:spLocks noGrp="1"/>
          </p:cNvSpPr>
          <p:nvPr>
            <p:ph idx="1"/>
          </p:nvPr>
        </p:nvSpPr>
        <p:spPr>
          <a:xfrm>
            <a:off x="152400" y="990600"/>
            <a:ext cx="8534400" cy="5486400"/>
          </a:xfrm>
        </p:spPr>
        <p:txBody>
          <a:bodyPr>
            <a:normAutofit fontScale="85000" lnSpcReduction="10000"/>
          </a:bodyPr>
          <a:lstStyle/>
          <a:p>
            <a:pPr>
              <a:lnSpc>
                <a:spcPct val="200000"/>
              </a:lnSpc>
              <a:buFont typeface="Wingdings" pitchFamily="2" charset="2"/>
              <a:buChar char="Ø"/>
            </a:pPr>
            <a:r>
              <a:rPr lang="en-US" dirty="0" err="1" smtClean="0">
                <a:latin typeface="Constantia" pitchFamily="18" charset="0"/>
              </a:rPr>
              <a:t>Reaforestation</a:t>
            </a:r>
            <a:r>
              <a:rPr lang="en-US" dirty="0" smtClean="0">
                <a:latin typeface="Constantia" pitchFamily="18" charset="0"/>
              </a:rPr>
              <a:t> is also needed in the community.</a:t>
            </a:r>
          </a:p>
          <a:p>
            <a:pPr>
              <a:lnSpc>
                <a:spcPct val="200000"/>
              </a:lnSpc>
              <a:buFont typeface="Wingdings" pitchFamily="2" charset="2"/>
              <a:buChar char="Ø"/>
            </a:pPr>
            <a:r>
              <a:rPr lang="en-US" dirty="0" smtClean="0">
                <a:latin typeface="Constantia" pitchFamily="18" charset="0"/>
              </a:rPr>
              <a:t>Most parts of the community have become arid and semi-arid due to the land pollution.</a:t>
            </a:r>
          </a:p>
          <a:p>
            <a:pPr>
              <a:lnSpc>
                <a:spcPct val="200000"/>
              </a:lnSpc>
              <a:buFont typeface="Wingdings" pitchFamily="2" charset="2"/>
              <a:buChar char="Ø"/>
            </a:pPr>
            <a:r>
              <a:rPr lang="en-US" dirty="0" smtClean="0">
                <a:latin typeface="Constantia" pitchFamily="18" charset="0"/>
              </a:rPr>
              <a:t>People cut trees without planting new ones.</a:t>
            </a:r>
          </a:p>
          <a:p>
            <a:pPr>
              <a:lnSpc>
                <a:spcPct val="200000"/>
              </a:lnSpc>
              <a:buFont typeface="Wingdings" pitchFamily="2" charset="2"/>
              <a:buChar char="Ø"/>
            </a:pPr>
            <a:r>
              <a:rPr lang="en-US" dirty="0" smtClean="0">
                <a:latin typeface="Constantia" pitchFamily="18" charset="0"/>
              </a:rPr>
              <a:t>This has resulted to climate change; also facilitated by air pollution.</a:t>
            </a:r>
          </a:p>
          <a:p>
            <a:pPr>
              <a:lnSpc>
                <a:spcPct val="200000"/>
              </a:lnSpc>
              <a:buFont typeface="Wingdings" pitchFamily="2" charset="2"/>
              <a:buChar char="Ø"/>
            </a:pPr>
            <a:r>
              <a:rPr lang="en-US" dirty="0" smtClean="0">
                <a:latin typeface="Constantia" pitchFamily="18" charset="0"/>
              </a:rPr>
              <a:t>Existence of gangs continue to threaten the security of the community.</a:t>
            </a:r>
          </a:p>
          <a:p>
            <a:pPr>
              <a:lnSpc>
                <a:spcPct val="200000"/>
              </a:lnSpc>
              <a:buFont typeface="Wingdings" pitchFamily="2" charset="2"/>
              <a:buChar char="Ø"/>
            </a:pPr>
            <a:r>
              <a:rPr lang="en-US" dirty="0" smtClean="0">
                <a:latin typeface="Constantia" pitchFamily="18" charset="0"/>
              </a:rPr>
              <a:t>The gangs run drug business in the community.</a:t>
            </a:r>
          </a:p>
          <a:p>
            <a:pPr>
              <a:lnSpc>
                <a:spcPct val="200000"/>
              </a:lnSpc>
              <a:buFont typeface="Wingdings" pitchFamily="2" charset="2"/>
              <a:buChar char="Ø"/>
            </a:pPr>
            <a:r>
              <a:rPr lang="en-US" dirty="0" smtClean="0">
                <a:latin typeface="Constantia" pitchFamily="18" charset="0"/>
              </a:rPr>
              <a:t>Need to be addressed to save the face of future generation. </a:t>
            </a:r>
            <a:endParaRPr lang="en-US" dirty="0">
              <a:latin typeface="Constant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33400"/>
            <a:ext cx="5410200" cy="609600"/>
          </a:xfrm>
        </p:spPr>
        <p:txBody>
          <a:bodyPr>
            <a:normAutofit fontScale="90000"/>
          </a:bodyPr>
          <a:lstStyle/>
          <a:p>
            <a:pPr algn="ctr"/>
            <a:r>
              <a:rPr lang="en-US" dirty="0" smtClean="0"/>
              <a:t>Community Strengths</a:t>
            </a:r>
            <a:endParaRPr lang="en-US" dirty="0"/>
          </a:p>
        </p:txBody>
      </p:sp>
      <p:sp>
        <p:nvSpPr>
          <p:cNvPr id="3" name="Content Placeholder 2"/>
          <p:cNvSpPr>
            <a:spLocks noGrp="1"/>
          </p:cNvSpPr>
          <p:nvPr>
            <p:ph idx="1"/>
          </p:nvPr>
        </p:nvSpPr>
        <p:spPr>
          <a:xfrm>
            <a:off x="152400" y="1066800"/>
            <a:ext cx="8839200" cy="5638800"/>
          </a:xfrm>
        </p:spPr>
        <p:txBody>
          <a:bodyPr>
            <a:normAutofit/>
          </a:bodyPr>
          <a:lstStyle/>
          <a:p>
            <a:pPr>
              <a:lnSpc>
                <a:spcPct val="200000"/>
              </a:lnSpc>
              <a:buFont typeface="Wingdings" pitchFamily="2" charset="2"/>
              <a:buChar char="Ø"/>
            </a:pPr>
            <a:r>
              <a:rPr lang="en-US" sz="2000" dirty="0" smtClean="0">
                <a:latin typeface="Constantia" pitchFamily="18" charset="0"/>
              </a:rPr>
              <a:t>Mexico has a rich geographical and cultural diversity.</a:t>
            </a:r>
          </a:p>
          <a:p>
            <a:pPr>
              <a:lnSpc>
                <a:spcPct val="200000"/>
              </a:lnSpc>
              <a:buFont typeface="Wingdings" pitchFamily="2" charset="2"/>
              <a:buChar char="Ø"/>
            </a:pPr>
            <a:r>
              <a:rPr lang="en-US" sz="2000" dirty="0" smtClean="0">
                <a:latin typeface="Constantia" pitchFamily="18" charset="0"/>
              </a:rPr>
              <a:t>it boast of more than 11,000 km coastline and diverse terrain ranging from mountains, forest, to desert.</a:t>
            </a:r>
          </a:p>
          <a:p>
            <a:pPr>
              <a:lnSpc>
                <a:spcPct val="200000"/>
              </a:lnSpc>
              <a:buFont typeface="Wingdings" pitchFamily="2" charset="2"/>
              <a:buChar char="Ø"/>
            </a:pPr>
            <a:r>
              <a:rPr lang="en-US" sz="2000" dirty="0" smtClean="0">
                <a:latin typeface="Constantia" pitchFamily="18" charset="0"/>
              </a:rPr>
              <a:t>It is an indigenous city and enjoys free trade with many of its neighbors.</a:t>
            </a:r>
          </a:p>
          <a:p>
            <a:pPr>
              <a:lnSpc>
                <a:spcPct val="200000"/>
              </a:lnSpc>
              <a:buFont typeface="Wingdings" pitchFamily="2" charset="2"/>
              <a:buChar char="Ø"/>
            </a:pPr>
            <a:r>
              <a:rPr lang="en-US" sz="2000" dirty="0" smtClean="0">
                <a:latin typeface="Constantia" pitchFamily="18" charset="0"/>
              </a:rPr>
              <a:t>It has established itself as a prime location for companies exporting to the world largest economy, America.</a:t>
            </a:r>
          </a:p>
          <a:p>
            <a:pPr>
              <a:lnSpc>
                <a:spcPct val="200000"/>
              </a:lnSpc>
              <a:buFont typeface="Wingdings" pitchFamily="2" charset="2"/>
              <a:buChar char="Ø"/>
            </a:pPr>
            <a:r>
              <a:rPr lang="en-US" sz="2000" dirty="0" smtClean="0">
                <a:latin typeface="Constantia" pitchFamily="18" charset="0"/>
              </a:rPr>
              <a:t>Therefore, it attracts significant investment. </a:t>
            </a:r>
          </a:p>
          <a:p>
            <a:pPr>
              <a:lnSpc>
                <a:spcPct val="200000"/>
              </a:lnSpc>
              <a:buFont typeface="Wingdings" pitchFamily="2" charset="2"/>
              <a:buChar char="Ø"/>
            </a:pPr>
            <a:r>
              <a:rPr lang="en-US" sz="2000" dirty="0" smtClean="0">
                <a:latin typeface="Constantia" pitchFamily="18" charset="0"/>
              </a:rPr>
              <a:t>Furthermore, it enjoys a diverse culture reflected by its cuisines</a:t>
            </a:r>
            <a:endParaRPr lang="en-US" sz="2000" dirty="0">
              <a:latin typeface="Constant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l="11831" r="11831"/>
          <a:stretch>
            <a:fillRect/>
          </a:stretch>
        </p:blipFill>
        <p:spPr bwMode="auto">
          <a:xfrm>
            <a:off x="228600" y="2362200"/>
            <a:ext cx="8763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400800" y="6324600"/>
            <a:ext cx="2553648" cy="307777"/>
          </a:xfrm>
          <a:prstGeom prst="rect">
            <a:avLst/>
          </a:prstGeom>
        </p:spPr>
        <p:txBody>
          <a:bodyPr wrap="none">
            <a:spAutoFit/>
          </a:bodyPr>
          <a:lstStyle/>
          <a:p>
            <a:r>
              <a:rPr lang="en-US" sz="1400" b="1" dirty="0" smtClean="0">
                <a:solidFill>
                  <a:srgbClr val="002060"/>
                </a:solidFill>
              </a:rPr>
              <a:t>A local restaurant in Mexico</a:t>
            </a:r>
            <a:endParaRPr lang="en-US" sz="1400" b="1" dirty="0">
              <a:solidFill>
                <a:srgbClr val="002060"/>
              </a:solidFill>
            </a:endParaRPr>
          </a:p>
        </p:txBody>
      </p:sp>
      <p:sp>
        <p:nvSpPr>
          <p:cNvPr id="4097" name="Rectangle 1"/>
          <p:cNvSpPr>
            <a:spLocks noChangeArrowheads="1"/>
          </p:cNvSpPr>
          <p:nvPr/>
        </p:nvSpPr>
        <p:spPr bwMode="auto">
          <a:xfrm>
            <a:off x="1" y="914400"/>
            <a:ext cx="8763000" cy="12296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200000"/>
              </a:lnSpc>
              <a:spcBef>
                <a:spcPct val="0"/>
              </a:spcBef>
              <a:spcAft>
                <a:spcPct val="0"/>
              </a:spcAft>
              <a:buClrTx/>
              <a:buSzTx/>
              <a:buFont typeface="Wingdings" pitchFamily="2" charset="2"/>
              <a:buChar char="Ø"/>
              <a:tabLst/>
            </a:pPr>
            <a:r>
              <a:rPr kumimoji="0" lang="en-US" altLang="zh-CN" sz="2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The restaurant displays the cultural diversity of Mexico where food is prepared differently. </a:t>
            </a:r>
            <a:endParaRPr kumimoji="0" lang="en-US" altLang="zh-CN"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Rectangle 4"/>
          <p:cNvSpPr/>
          <p:nvPr/>
        </p:nvSpPr>
        <p:spPr>
          <a:xfrm>
            <a:off x="1905000" y="304800"/>
            <a:ext cx="5724644" cy="646331"/>
          </a:xfrm>
          <a:prstGeom prst="rect">
            <a:avLst/>
          </a:prstGeom>
        </p:spPr>
        <p:txBody>
          <a:bodyPr wrap="none">
            <a:spAutoFit/>
          </a:bodyPr>
          <a:lstStyle/>
          <a:p>
            <a:r>
              <a:rPr lang="en-US" altLang="zh-CN" sz="3600" dirty="0" smtClean="0">
                <a:solidFill>
                  <a:srgbClr val="C00000"/>
                </a:solidFill>
                <a:latin typeface="Times New Roman" pitchFamily="18" charset="0"/>
                <a:ea typeface="SimSun" pitchFamily="2" charset="-122"/>
                <a:cs typeface="Times New Roman" pitchFamily="18" charset="0"/>
              </a:rPr>
              <a:t>Community Strengths Cont…</a:t>
            </a:r>
            <a:endParaRPr lang="en-US" sz="3600" dirty="0">
              <a:solidFill>
                <a:srgbClr val="C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5400" y="609600"/>
            <a:ext cx="5257800" cy="609600"/>
          </a:xfrm>
        </p:spPr>
        <p:txBody>
          <a:bodyPr>
            <a:normAutofit fontScale="90000"/>
          </a:bodyPr>
          <a:lstStyle/>
          <a:p>
            <a:pPr algn="ctr"/>
            <a:r>
              <a:rPr lang="en-US" dirty="0" smtClean="0"/>
              <a:t>Conclusion</a:t>
            </a:r>
            <a:endParaRPr lang="en-US" dirty="0"/>
          </a:p>
        </p:txBody>
      </p:sp>
      <p:sp>
        <p:nvSpPr>
          <p:cNvPr id="6" name="Content Placeholder 5"/>
          <p:cNvSpPr>
            <a:spLocks noGrp="1"/>
          </p:cNvSpPr>
          <p:nvPr>
            <p:ph idx="1"/>
          </p:nvPr>
        </p:nvSpPr>
        <p:spPr>
          <a:xfrm>
            <a:off x="152400" y="1143000"/>
            <a:ext cx="8839200" cy="5562600"/>
          </a:xfrm>
        </p:spPr>
        <p:txBody>
          <a:bodyPr/>
          <a:lstStyle/>
          <a:p>
            <a:pPr>
              <a:lnSpc>
                <a:spcPct val="200000"/>
              </a:lnSpc>
              <a:buFont typeface="Wingdings" pitchFamily="2" charset="2"/>
              <a:buChar char="Ø"/>
            </a:pPr>
            <a:r>
              <a:rPr lang="en-US" sz="2000" dirty="0" smtClean="0">
                <a:latin typeface="Times New Roman" pitchFamily="18" charset="0"/>
                <a:cs typeface="Times New Roman" pitchFamily="18" charset="0"/>
              </a:rPr>
              <a:t>Mexico </a:t>
            </a:r>
            <a:r>
              <a:rPr lang="en-US" sz="2000" dirty="0">
                <a:latin typeface="Times New Roman" pitchFamily="18" charset="0"/>
                <a:cs typeface="Times New Roman" pitchFamily="18" charset="0"/>
              </a:rPr>
              <a:t>is one of the best cities in the world.</a:t>
            </a:r>
          </a:p>
          <a:p>
            <a:pPr>
              <a:lnSpc>
                <a:spcPct val="200000"/>
              </a:lnSpc>
              <a:buFont typeface="Wingdings" pitchFamily="2" charset="2"/>
              <a:buChar char="Ø"/>
            </a:pPr>
            <a:r>
              <a:rPr lang="en-US" sz="2000" dirty="0">
                <a:latin typeface="Times New Roman" pitchFamily="18" charset="0"/>
                <a:cs typeface="Times New Roman" pitchFamily="18" charset="0"/>
              </a:rPr>
              <a:t>With well developed </a:t>
            </a:r>
            <a:r>
              <a:rPr lang="en-US" sz="2000" dirty="0" smtClean="0">
                <a:latin typeface="Times New Roman" pitchFamily="18" charset="0"/>
                <a:cs typeface="Times New Roman" pitchFamily="18" charset="0"/>
              </a:rPr>
              <a:t>infrastructure of roads, schools, the healthcare system, and security, among others.</a:t>
            </a:r>
            <a:endParaRPr lang="en-US" sz="2000" dirty="0">
              <a:latin typeface="Times New Roman" pitchFamily="18" charset="0"/>
              <a:cs typeface="Times New Roman" pitchFamily="18" charset="0"/>
            </a:endParaRPr>
          </a:p>
          <a:p>
            <a:pPr>
              <a:lnSpc>
                <a:spcPct val="200000"/>
              </a:lnSpc>
              <a:buFont typeface="Wingdings" pitchFamily="2" charset="2"/>
              <a:buChar char="Ø"/>
            </a:pPr>
            <a:r>
              <a:rPr lang="en-US" sz="2000" dirty="0" smtClean="0">
                <a:latin typeface="Times New Roman" pitchFamily="18" charset="0"/>
                <a:cs typeface="Times New Roman" pitchFamily="18" charset="0"/>
              </a:rPr>
              <a:t>It is a </a:t>
            </a:r>
            <a:r>
              <a:rPr lang="en-US" sz="2000" dirty="0">
                <a:latin typeface="Times New Roman" pitchFamily="18" charset="0"/>
                <a:cs typeface="Times New Roman" pitchFamily="18" charset="0"/>
              </a:rPr>
              <a:t>rich </a:t>
            </a:r>
            <a:r>
              <a:rPr lang="en-US" sz="2000" dirty="0" smtClean="0">
                <a:latin typeface="Times New Roman" pitchFamily="18" charset="0"/>
                <a:cs typeface="Times New Roman" pitchFamily="18" charset="0"/>
              </a:rPr>
              <a:t>culture that is accommodative.</a:t>
            </a:r>
          </a:p>
          <a:p>
            <a:pPr>
              <a:lnSpc>
                <a:spcPct val="200000"/>
              </a:lnSpc>
              <a:buFont typeface="Wingdings" pitchFamily="2" charset="2"/>
              <a:buChar char="Ø"/>
            </a:pPr>
            <a:r>
              <a:rPr lang="en-US" sz="2000" dirty="0" smtClean="0">
                <a:latin typeface="Times New Roman" pitchFamily="18" charset="0"/>
                <a:cs typeface="Times New Roman" pitchFamily="18" charset="0"/>
              </a:rPr>
              <a:t>Only issue in the community is that of pollution and gangs disturbance.</a:t>
            </a:r>
          </a:p>
          <a:p>
            <a:pPr>
              <a:lnSpc>
                <a:spcPct val="200000"/>
              </a:lnSpc>
              <a:buFont typeface="Wingdings" pitchFamily="2" charset="2"/>
              <a:buChar char="Ø"/>
            </a:pPr>
            <a:r>
              <a:rPr lang="en-US" sz="2000" dirty="0" smtClean="0">
                <a:latin typeface="Times New Roman" pitchFamily="18" charset="0"/>
                <a:cs typeface="Times New Roman" pitchFamily="18" charset="0"/>
              </a:rPr>
              <a:t>Otherwise its location allows it to be an investment as well as a recreational hub.</a:t>
            </a:r>
            <a:endParaRPr lang="en-US" sz="2000" dirty="0">
              <a:latin typeface="Times New Roman" pitchFamily="18" charset="0"/>
              <a:cs typeface="Times New Roman" pitchFamily="18" charset="0"/>
            </a:endParaRPr>
          </a:p>
          <a:p>
            <a:pPr>
              <a:lnSpc>
                <a:spcPct val="200000"/>
              </a:lnSpc>
            </a:pPr>
            <a:endParaRPr lang="en-US" dirty="0"/>
          </a:p>
        </p:txBody>
      </p:sp>
    </p:spTree>
    <p:extLst>
      <p:ext uri="{BB962C8B-B14F-4D97-AF65-F5344CB8AC3E}">
        <p14:creationId xmlns:p14="http://schemas.microsoft.com/office/powerpoint/2010/main" val="28764633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349</TotalTime>
  <Words>1969</Words>
  <Application>Microsoft Office PowerPoint</Application>
  <PresentationFormat>On-screen Show (4:3)</PresentationFormat>
  <Paragraphs>114</Paragraphs>
  <Slides>15</Slides>
  <Notes>11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Clarity</vt:lpstr>
      <vt:lpstr>Windshield survey </vt:lpstr>
      <vt:lpstr>Introduction</vt:lpstr>
      <vt:lpstr>Basasea chick Falls park</vt:lpstr>
      <vt:lpstr>Introduction Cont…</vt:lpstr>
      <vt:lpstr>Introduction Cont…</vt:lpstr>
      <vt:lpstr>PowerPoint Presentation</vt:lpstr>
      <vt:lpstr>Introduction Cont…</vt:lpstr>
      <vt:lpstr>Subjective Feelings</vt:lpstr>
      <vt:lpstr>Subjective Feelings</vt:lpstr>
      <vt:lpstr> Subjective Feelings Cont…</vt:lpstr>
      <vt:lpstr>Community needs</vt:lpstr>
      <vt:lpstr>Community Needs Cont…</vt:lpstr>
      <vt:lpstr>Community Strengths</vt:lpstr>
      <vt:lpstr>PowerPoint Presentation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Simon</cp:lastModifiedBy>
  <cp:revision>82</cp:revision>
  <dcterms:created xsi:type="dcterms:W3CDTF">2019-04-13T10:40:49Z</dcterms:created>
  <dcterms:modified xsi:type="dcterms:W3CDTF">2019-04-20T01:42:50Z</dcterms:modified>
</cp:coreProperties>
</file>